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60" r:id="rId5"/>
    <p:sldId id="261" r:id="rId6"/>
    <p:sldId id="262" r:id="rId7"/>
    <p:sldId id="263" r:id="rId8"/>
    <p:sldId id="264" r:id="rId9"/>
    <p:sldId id="265" r:id="rId10"/>
    <p:sldId id="266" r:id="rId11"/>
    <p:sldId id="267"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73" d="100"/>
          <a:sy n="73" d="100"/>
        </p:scale>
        <p:origin x="618"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C0A7EF-0C02-F189-415F-758F6538EAA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29F0BFCF-0AC9-9B2B-B236-AD3A3B07FBD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C15315C-979F-E841-2960-06357A0D35F7}"/>
              </a:ext>
            </a:extLst>
          </p:cNvPr>
          <p:cNvSpPr>
            <a:spLocks noGrp="1"/>
          </p:cNvSpPr>
          <p:nvPr>
            <p:ph type="dt" sz="half" idx="10"/>
          </p:nvPr>
        </p:nvSpPr>
        <p:spPr/>
        <p:txBody>
          <a:bodyPr/>
          <a:lstStyle/>
          <a:p>
            <a:fld id="{EF999EDB-5C19-4878-89F3-E3954D3E14A9}" type="datetimeFigureOut">
              <a:rPr lang="en-US" smtClean="0"/>
              <a:t>10/9/2024</a:t>
            </a:fld>
            <a:endParaRPr lang="en-US"/>
          </a:p>
        </p:txBody>
      </p:sp>
      <p:sp>
        <p:nvSpPr>
          <p:cNvPr id="5" name="Footer Placeholder 4">
            <a:extLst>
              <a:ext uri="{FF2B5EF4-FFF2-40B4-BE49-F238E27FC236}">
                <a16:creationId xmlns:a16="http://schemas.microsoft.com/office/drawing/2014/main" id="{B89D4E39-546D-FF0B-1AE4-12BC0C9CC98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44C0CEA-EF10-A137-EB21-D7A8C1DAA6C8}"/>
              </a:ext>
            </a:extLst>
          </p:cNvPr>
          <p:cNvSpPr>
            <a:spLocks noGrp="1"/>
          </p:cNvSpPr>
          <p:nvPr>
            <p:ph type="sldNum" sz="quarter" idx="12"/>
          </p:nvPr>
        </p:nvSpPr>
        <p:spPr/>
        <p:txBody>
          <a:bodyPr/>
          <a:lstStyle/>
          <a:p>
            <a:fld id="{6ECF6C75-BF3B-4926-AC51-7B117120EE48}" type="slidenum">
              <a:rPr lang="en-US" smtClean="0"/>
              <a:t>‹#›</a:t>
            </a:fld>
            <a:endParaRPr lang="en-US"/>
          </a:p>
        </p:txBody>
      </p:sp>
    </p:spTree>
    <p:extLst>
      <p:ext uri="{BB962C8B-B14F-4D97-AF65-F5344CB8AC3E}">
        <p14:creationId xmlns:p14="http://schemas.microsoft.com/office/powerpoint/2010/main" val="26739488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97CF2C-2CD5-F8B3-984D-25190FD7A839}"/>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6F7DC18A-DCBC-BFD8-6FD4-6179BD109C3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F20F57C-4D9E-2E71-ACB5-06D089200EE3}"/>
              </a:ext>
            </a:extLst>
          </p:cNvPr>
          <p:cNvSpPr>
            <a:spLocks noGrp="1"/>
          </p:cNvSpPr>
          <p:nvPr>
            <p:ph type="dt" sz="half" idx="10"/>
          </p:nvPr>
        </p:nvSpPr>
        <p:spPr/>
        <p:txBody>
          <a:bodyPr/>
          <a:lstStyle/>
          <a:p>
            <a:fld id="{EF999EDB-5C19-4878-89F3-E3954D3E14A9}" type="datetimeFigureOut">
              <a:rPr lang="en-US" smtClean="0"/>
              <a:t>10/9/2024</a:t>
            </a:fld>
            <a:endParaRPr lang="en-US"/>
          </a:p>
        </p:txBody>
      </p:sp>
      <p:sp>
        <p:nvSpPr>
          <p:cNvPr id="5" name="Footer Placeholder 4">
            <a:extLst>
              <a:ext uri="{FF2B5EF4-FFF2-40B4-BE49-F238E27FC236}">
                <a16:creationId xmlns:a16="http://schemas.microsoft.com/office/drawing/2014/main" id="{F10F3BFF-014C-20CB-0F02-2E6844E56CA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58EB6E2-399D-B263-B4D0-B6D88BF09B4C}"/>
              </a:ext>
            </a:extLst>
          </p:cNvPr>
          <p:cNvSpPr>
            <a:spLocks noGrp="1"/>
          </p:cNvSpPr>
          <p:nvPr>
            <p:ph type="sldNum" sz="quarter" idx="12"/>
          </p:nvPr>
        </p:nvSpPr>
        <p:spPr/>
        <p:txBody>
          <a:bodyPr/>
          <a:lstStyle/>
          <a:p>
            <a:fld id="{6ECF6C75-BF3B-4926-AC51-7B117120EE48}" type="slidenum">
              <a:rPr lang="en-US" smtClean="0"/>
              <a:t>‹#›</a:t>
            </a:fld>
            <a:endParaRPr lang="en-US"/>
          </a:p>
        </p:txBody>
      </p:sp>
    </p:spTree>
    <p:extLst>
      <p:ext uri="{BB962C8B-B14F-4D97-AF65-F5344CB8AC3E}">
        <p14:creationId xmlns:p14="http://schemas.microsoft.com/office/powerpoint/2010/main" val="3635248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C06878A-844B-3497-4B84-AB66E23816E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C5A54E2-9E10-3F55-A4DD-8F0BC8C0C1A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F8B4988-96FE-D926-F12D-F8CFEA6B4572}"/>
              </a:ext>
            </a:extLst>
          </p:cNvPr>
          <p:cNvSpPr>
            <a:spLocks noGrp="1"/>
          </p:cNvSpPr>
          <p:nvPr>
            <p:ph type="dt" sz="half" idx="10"/>
          </p:nvPr>
        </p:nvSpPr>
        <p:spPr/>
        <p:txBody>
          <a:bodyPr/>
          <a:lstStyle/>
          <a:p>
            <a:fld id="{EF999EDB-5C19-4878-89F3-E3954D3E14A9}" type="datetimeFigureOut">
              <a:rPr lang="en-US" smtClean="0"/>
              <a:t>10/9/2024</a:t>
            </a:fld>
            <a:endParaRPr lang="en-US"/>
          </a:p>
        </p:txBody>
      </p:sp>
      <p:sp>
        <p:nvSpPr>
          <p:cNvPr id="5" name="Footer Placeholder 4">
            <a:extLst>
              <a:ext uri="{FF2B5EF4-FFF2-40B4-BE49-F238E27FC236}">
                <a16:creationId xmlns:a16="http://schemas.microsoft.com/office/drawing/2014/main" id="{0BC8D604-B975-E16F-B0E1-F4CC493FB73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DC100F8-E1C5-BD53-0332-4FC5F1ADF4AE}"/>
              </a:ext>
            </a:extLst>
          </p:cNvPr>
          <p:cNvSpPr>
            <a:spLocks noGrp="1"/>
          </p:cNvSpPr>
          <p:nvPr>
            <p:ph type="sldNum" sz="quarter" idx="12"/>
          </p:nvPr>
        </p:nvSpPr>
        <p:spPr/>
        <p:txBody>
          <a:bodyPr/>
          <a:lstStyle/>
          <a:p>
            <a:fld id="{6ECF6C75-BF3B-4926-AC51-7B117120EE48}" type="slidenum">
              <a:rPr lang="en-US" smtClean="0"/>
              <a:t>‹#›</a:t>
            </a:fld>
            <a:endParaRPr lang="en-US"/>
          </a:p>
        </p:txBody>
      </p:sp>
    </p:spTree>
    <p:extLst>
      <p:ext uri="{BB962C8B-B14F-4D97-AF65-F5344CB8AC3E}">
        <p14:creationId xmlns:p14="http://schemas.microsoft.com/office/powerpoint/2010/main" val="22316780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C384B9-77E6-2489-6BFB-D53D95E0725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2954863-74CB-4E45-BAAE-93150E20964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30C5C93-EC5E-DCCB-D939-1FE9BC6EFDF7}"/>
              </a:ext>
            </a:extLst>
          </p:cNvPr>
          <p:cNvSpPr>
            <a:spLocks noGrp="1"/>
          </p:cNvSpPr>
          <p:nvPr>
            <p:ph type="dt" sz="half" idx="10"/>
          </p:nvPr>
        </p:nvSpPr>
        <p:spPr/>
        <p:txBody>
          <a:bodyPr/>
          <a:lstStyle/>
          <a:p>
            <a:fld id="{EF999EDB-5C19-4878-89F3-E3954D3E14A9}" type="datetimeFigureOut">
              <a:rPr lang="en-US" smtClean="0"/>
              <a:t>10/9/2024</a:t>
            </a:fld>
            <a:endParaRPr lang="en-US"/>
          </a:p>
        </p:txBody>
      </p:sp>
      <p:sp>
        <p:nvSpPr>
          <p:cNvPr id="5" name="Footer Placeholder 4">
            <a:extLst>
              <a:ext uri="{FF2B5EF4-FFF2-40B4-BE49-F238E27FC236}">
                <a16:creationId xmlns:a16="http://schemas.microsoft.com/office/drawing/2014/main" id="{D106F0B2-2054-E0E0-EF5E-D15719CE142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F7013DA-858A-5312-5C52-8102DF0568BC}"/>
              </a:ext>
            </a:extLst>
          </p:cNvPr>
          <p:cNvSpPr>
            <a:spLocks noGrp="1"/>
          </p:cNvSpPr>
          <p:nvPr>
            <p:ph type="sldNum" sz="quarter" idx="12"/>
          </p:nvPr>
        </p:nvSpPr>
        <p:spPr/>
        <p:txBody>
          <a:bodyPr/>
          <a:lstStyle/>
          <a:p>
            <a:fld id="{6ECF6C75-BF3B-4926-AC51-7B117120EE48}" type="slidenum">
              <a:rPr lang="en-US" smtClean="0"/>
              <a:t>‹#›</a:t>
            </a:fld>
            <a:endParaRPr lang="en-US"/>
          </a:p>
        </p:txBody>
      </p:sp>
    </p:spTree>
    <p:extLst>
      <p:ext uri="{BB962C8B-B14F-4D97-AF65-F5344CB8AC3E}">
        <p14:creationId xmlns:p14="http://schemas.microsoft.com/office/powerpoint/2010/main" val="23722427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05ADB7-BCC2-1044-2F9F-DD5848570EF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6107BCD8-0D56-5DC2-9601-12E2926CC46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F85897C-79BF-D806-6F53-43180647736C}"/>
              </a:ext>
            </a:extLst>
          </p:cNvPr>
          <p:cNvSpPr>
            <a:spLocks noGrp="1"/>
          </p:cNvSpPr>
          <p:nvPr>
            <p:ph type="dt" sz="half" idx="10"/>
          </p:nvPr>
        </p:nvSpPr>
        <p:spPr/>
        <p:txBody>
          <a:bodyPr/>
          <a:lstStyle/>
          <a:p>
            <a:fld id="{EF999EDB-5C19-4878-89F3-E3954D3E14A9}" type="datetimeFigureOut">
              <a:rPr lang="en-US" smtClean="0"/>
              <a:t>10/9/2024</a:t>
            </a:fld>
            <a:endParaRPr lang="en-US"/>
          </a:p>
        </p:txBody>
      </p:sp>
      <p:sp>
        <p:nvSpPr>
          <p:cNvPr id="5" name="Footer Placeholder 4">
            <a:extLst>
              <a:ext uri="{FF2B5EF4-FFF2-40B4-BE49-F238E27FC236}">
                <a16:creationId xmlns:a16="http://schemas.microsoft.com/office/drawing/2014/main" id="{9C880762-DBEA-020F-7841-B1620A6AACB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1C5B245-95EE-6DA8-3771-BF6C8580CC26}"/>
              </a:ext>
            </a:extLst>
          </p:cNvPr>
          <p:cNvSpPr>
            <a:spLocks noGrp="1"/>
          </p:cNvSpPr>
          <p:nvPr>
            <p:ph type="sldNum" sz="quarter" idx="12"/>
          </p:nvPr>
        </p:nvSpPr>
        <p:spPr/>
        <p:txBody>
          <a:bodyPr/>
          <a:lstStyle/>
          <a:p>
            <a:fld id="{6ECF6C75-BF3B-4926-AC51-7B117120EE48}" type="slidenum">
              <a:rPr lang="en-US" smtClean="0"/>
              <a:t>‹#›</a:t>
            </a:fld>
            <a:endParaRPr lang="en-US"/>
          </a:p>
        </p:txBody>
      </p:sp>
    </p:spTree>
    <p:extLst>
      <p:ext uri="{BB962C8B-B14F-4D97-AF65-F5344CB8AC3E}">
        <p14:creationId xmlns:p14="http://schemas.microsoft.com/office/powerpoint/2010/main" val="36796926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DFCAC4-491E-E9DF-6420-E2DED18ADB9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B5321EF-8AE2-7504-3C97-55004057EF1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432CE97-068E-E483-53AF-D54063872955}"/>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6BC935C-2CF2-B89A-044A-D53409B9D558}"/>
              </a:ext>
            </a:extLst>
          </p:cNvPr>
          <p:cNvSpPr>
            <a:spLocks noGrp="1"/>
          </p:cNvSpPr>
          <p:nvPr>
            <p:ph type="dt" sz="half" idx="10"/>
          </p:nvPr>
        </p:nvSpPr>
        <p:spPr/>
        <p:txBody>
          <a:bodyPr/>
          <a:lstStyle/>
          <a:p>
            <a:fld id="{EF999EDB-5C19-4878-89F3-E3954D3E14A9}" type="datetimeFigureOut">
              <a:rPr lang="en-US" smtClean="0"/>
              <a:t>10/9/2024</a:t>
            </a:fld>
            <a:endParaRPr lang="en-US"/>
          </a:p>
        </p:txBody>
      </p:sp>
      <p:sp>
        <p:nvSpPr>
          <p:cNvPr id="6" name="Footer Placeholder 5">
            <a:extLst>
              <a:ext uri="{FF2B5EF4-FFF2-40B4-BE49-F238E27FC236}">
                <a16:creationId xmlns:a16="http://schemas.microsoft.com/office/drawing/2014/main" id="{494F6FA0-3047-A2CF-8D26-45A82DF7622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996DC3F-0801-9567-026A-666441152ECB}"/>
              </a:ext>
            </a:extLst>
          </p:cNvPr>
          <p:cNvSpPr>
            <a:spLocks noGrp="1"/>
          </p:cNvSpPr>
          <p:nvPr>
            <p:ph type="sldNum" sz="quarter" idx="12"/>
          </p:nvPr>
        </p:nvSpPr>
        <p:spPr/>
        <p:txBody>
          <a:bodyPr/>
          <a:lstStyle/>
          <a:p>
            <a:fld id="{6ECF6C75-BF3B-4926-AC51-7B117120EE48}" type="slidenum">
              <a:rPr lang="en-US" smtClean="0"/>
              <a:t>‹#›</a:t>
            </a:fld>
            <a:endParaRPr lang="en-US"/>
          </a:p>
        </p:txBody>
      </p:sp>
    </p:spTree>
    <p:extLst>
      <p:ext uri="{BB962C8B-B14F-4D97-AF65-F5344CB8AC3E}">
        <p14:creationId xmlns:p14="http://schemas.microsoft.com/office/powerpoint/2010/main" val="7184763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25CF7E-0D3F-A5C9-9A81-540AF4C42720}"/>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D635F5BC-17C6-FF0A-D3E6-37CA5016430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A8E6002-84CF-3D76-4DA8-C761287E333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883FFBA-8485-5272-9D48-CB208333C01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4FA5644-B857-51FD-7EB6-AE286DA5092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9E3769C-74F3-A777-258A-76EA6A3DBFD6}"/>
              </a:ext>
            </a:extLst>
          </p:cNvPr>
          <p:cNvSpPr>
            <a:spLocks noGrp="1"/>
          </p:cNvSpPr>
          <p:nvPr>
            <p:ph type="dt" sz="half" idx="10"/>
          </p:nvPr>
        </p:nvSpPr>
        <p:spPr/>
        <p:txBody>
          <a:bodyPr/>
          <a:lstStyle/>
          <a:p>
            <a:fld id="{EF999EDB-5C19-4878-89F3-E3954D3E14A9}" type="datetimeFigureOut">
              <a:rPr lang="en-US" smtClean="0"/>
              <a:t>10/9/2024</a:t>
            </a:fld>
            <a:endParaRPr lang="en-US"/>
          </a:p>
        </p:txBody>
      </p:sp>
      <p:sp>
        <p:nvSpPr>
          <p:cNvPr id="8" name="Footer Placeholder 7">
            <a:extLst>
              <a:ext uri="{FF2B5EF4-FFF2-40B4-BE49-F238E27FC236}">
                <a16:creationId xmlns:a16="http://schemas.microsoft.com/office/drawing/2014/main" id="{754B108E-95BF-279A-DFFD-46C27CD5D48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78E4D77-9004-E4BE-0031-6963024334A7}"/>
              </a:ext>
            </a:extLst>
          </p:cNvPr>
          <p:cNvSpPr>
            <a:spLocks noGrp="1"/>
          </p:cNvSpPr>
          <p:nvPr>
            <p:ph type="sldNum" sz="quarter" idx="12"/>
          </p:nvPr>
        </p:nvSpPr>
        <p:spPr/>
        <p:txBody>
          <a:bodyPr/>
          <a:lstStyle/>
          <a:p>
            <a:fld id="{6ECF6C75-BF3B-4926-AC51-7B117120EE48}" type="slidenum">
              <a:rPr lang="en-US" smtClean="0"/>
              <a:t>‹#›</a:t>
            </a:fld>
            <a:endParaRPr lang="en-US"/>
          </a:p>
        </p:txBody>
      </p:sp>
    </p:spTree>
    <p:extLst>
      <p:ext uri="{BB962C8B-B14F-4D97-AF65-F5344CB8AC3E}">
        <p14:creationId xmlns:p14="http://schemas.microsoft.com/office/powerpoint/2010/main" val="27867045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976701-A938-3F99-3B57-7C1177D0B84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647E2097-AAA2-DF76-A730-363FDA680BEA}"/>
              </a:ext>
            </a:extLst>
          </p:cNvPr>
          <p:cNvSpPr>
            <a:spLocks noGrp="1"/>
          </p:cNvSpPr>
          <p:nvPr>
            <p:ph type="dt" sz="half" idx="10"/>
          </p:nvPr>
        </p:nvSpPr>
        <p:spPr/>
        <p:txBody>
          <a:bodyPr/>
          <a:lstStyle/>
          <a:p>
            <a:fld id="{EF999EDB-5C19-4878-89F3-E3954D3E14A9}" type="datetimeFigureOut">
              <a:rPr lang="en-US" smtClean="0"/>
              <a:t>10/9/2024</a:t>
            </a:fld>
            <a:endParaRPr lang="en-US"/>
          </a:p>
        </p:txBody>
      </p:sp>
      <p:sp>
        <p:nvSpPr>
          <p:cNvPr id="4" name="Footer Placeholder 3">
            <a:extLst>
              <a:ext uri="{FF2B5EF4-FFF2-40B4-BE49-F238E27FC236}">
                <a16:creationId xmlns:a16="http://schemas.microsoft.com/office/drawing/2014/main" id="{A030923A-9631-CAF8-C228-24C2D150FAD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47561D8-6582-48C4-0A3F-266B583476A2}"/>
              </a:ext>
            </a:extLst>
          </p:cNvPr>
          <p:cNvSpPr>
            <a:spLocks noGrp="1"/>
          </p:cNvSpPr>
          <p:nvPr>
            <p:ph type="sldNum" sz="quarter" idx="12"/>
          </p:nvPr>
        </p:nvSpPr>
        <p:spPr/>
        <p:txBody>
          <a:bodyPr/>
          <a:lstStyle/>
          <a:p>
            <a:fld id="{6ECF6C75-BF3B-4926-AC51-7B117120EE48}" type="slidenum">
              <a:rPr lang="en-US" smtClean="0"/>
              <a:t>‹#›</a:t>
            </a:fld>
            <a:endParaRPr lang="en-US"/>
          </a:p>
        </p:txBody>
      </p:sp>
    </p:spTree>
    <p:extLst>
      <p:ext uri="{BB962C8B-B14F-4D97-AF65-F5344CB8AC3E}">
        <p14:creationId xmlns:p14="http://schemas.microsoft.com/office/powerpoint/2010/main" val="17019102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E7D6ADA-EC19-54E6-CB3A-3DFCC06599E7}"/>
              </a:ext>
            </a:extLst>
          </p:cNvPr>
          <p:cNvSpPr>
            <a:spLocks noGrp="1"/>
          </p:cNvSpPr>
          <p:nvPr>
            <p:ph type="dt" sz="half" idx="10"/>
          </p:nvPr>
        </p:nvSpPr>
        <p:spPr/>
        <p:txBody>
          <a:bodyPr/>
          <a:lstStyle/>
          <a:p>
            <a:fld id="{EF999EDB-5C19-4878-89F3-E3954D3E14A9}" type="datetimeFigureOut">
              <a:rPr lang="en-US" smtClean="0"/>
              <a:t>10/9/2024</a:t>
            </a:fld>
            <a:endParaRPr lang="en-US"/>
          </a:p>
        </p:txBody>
      </p:sp>
      <p:sp>
        <p:nvSpPr>
          <p:cNvPr id="3" name="Footer Placeholder 2">
            <a:extLst>
              <a:ext uri="{FF2B5EF4-FFF2-40B4-BE49-F238E27FC236}">
                <a16:creationId xmlns:a16="http://schemas.microsoft.com/office/drawing/2014/main" id="{236DD84B-20A0-846A-4450-54F6ED22B694}"/>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0B0959F-3928-894D-8BD2-6DA1312EACBC}"/>
              </a:ext>
            </a:extLst>
          </p:cNvPr>
          <p:cNvSpPr>
            <a:spLocks noGrp="1"/>
          </p:cNvSpPr>
          <p:nvPr>
            <p:ph type="sldNum" sz="quarter" idx="12"/>
          </p:nvPr>
        </p:nvSpPr>
        <p:spPr/>
        <p:txBody>
          <a:bodyPr/>
          <a:lstStyle/>
          <a:p>
            <a:fld id="{6ECF6C75-BF3B-4926-AC51-7B117120EE48}" type="slidenum">
              <a:rPr lang="en-US" smtClean="0"/>
              <a:t>‹#›</a:t>
            </a:fld>
            <a:endParaRPr lang="en-US"/>
          </a:p>
        </p:txBody>
      </p:sp>
    </p:spTree>
    <p:extLst>
      <p:ext uri="{BB962C8B-B14F-4D97-AF65-F5344CB8AC3E}">
        <p14:creationId xmlns:p14="http://schemas.microsoft.com/office/powerpoint/2010/main" val="17525439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C6F704-FD22-6386-4A97-89CD486CDFE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82C8D78-06E5-E800-9983-A89E261F08C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EB225FE2-90D2-8B4E-B48B-358C5C5321E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A9D3BA8-D8E0-317D-E9AF-ACA8E033BC2B}"/>
              </a:ext>
            </a:extLst>
          </p:cNvPr>
          <p:cNvSpPr>
            <a:spLocks noGrp="1"/>
          </p:cNvSpPr>
          <p:nvPr>
            <p:ph type="dt" sz="half" idx="10"/>
          </p:nvPr>
        </p:nvSpPr>
        <p:spPr/>
        <p:txBody>
          <a:bodyPr/>
          <a:lstStyle/>
          <a:p>
            <a:fld id="{EF999EDB-5C19-4878-89F3-E3954D3E14A9}" type="datetimeFigureOut">
              <a:rPr lang="en-US" smtClean="0"/>
              <a:t>10/9/2024</a:t>
            </a:fld>
            <a:endParaRPr lang="en-US"/>
          </a:p>
        </p:txBody>
      </p:sp>
      <p:sp>
        <p:nvSpPr>
          <p:cNvPr id="6" name="Footer Placeholder 5">
            <a:extLst>
              <a:ext uri="{FF2B5EF4-FFF2-40B4-BE49-F238E27FC236}">
                <a16:creationId xmlns:a16="http://schemas.microsoft.com/office/drawing/2014/main" id="{CA0CABC0-4E9F-A9E9-B8D4-F2AD3B44965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C947F57-69B3-626B-83E5-2E0611DC882E}"/>
              </a:ext>
            </a:extLst>
          </p:cNvPr>
          <p:cNvSpPr>
            <a:spLocks noGrp="1"/>
          </p:cNvSpPr>
          <p:nvPr>
            <p:ph type="sldNum" sz="quarter" idx="12"/>
          </p:nvPr>
        </p:nvSpPr>
        <p:spPr/>
        <p:txBody>
          <a:bodyPr/>
          <a:lstStyle/>
          <a:p>
            <a:fld id="{6ECF6C75-BF3B-4926-AC51-7B117120EE48}" type="slidenum">
              <a:rPr lang="en-US" smtClean="0"/>
              <a:t>‹#›</a:t>
            </a:fld>
            <a:endParaRPr lang="en-US"/>
          </a:p>
        </p:txBody>
      </p:sp>
    </p:spTree>
    <p:extLst>
      <p:ext uri="{BB962C8B-B14F-4D97-AF65-F5344CB8AC3E}">
        <p14:creationId xmlns:p14="http://schemas.microsoft.com/office/powerpoint/2010/main" val="30218641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2BDEEE-7499-9E0F-B905-D6B2861EDBB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3498712-2592-DFD0-9FB3-8AE06558FF2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A88CC7F4-7ED6-4DAA-1AFC-8BC12E5BCD7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B3C1354-6D5F-184C-D3B7-FA8E8B9DA37D}"/>
              </a:ext>
            </a:extLst>
          </p:cNvPr>
          <p:cNvSpPr>
            <a:spLocks noGrp="1"/>
          </p:cNvSpPr>
          <p:nvPr>
            <p:ph type="dt" sz="half" idx="10"/>
          </p:nvPr>
        </p:nvSpPr>
        <p:spPr/>
        <p:txBody>
          <a:bodyPr/>
          <a:lstStyle/>
          <a:p>
            <a:fld id="{EF999EDB-5C19-4878-89F3-E3954D3E14A9}" type="datetimeFigureOut">
              <a:rPr lang="en-US" smtClean="0"/>
              <a:t>10/9/2024</a:t>
            </a:fld>
            <a:endParaRPr lang="en-US"/>
          </a:p>
        </p:txBody>
      </p:sp>
      <p:sp>
        <p:nvSpPr>
          <p:cNvPr id="6" name="Footer Placeholder 5">
            <a:extLst>
              <a:ext uri="{FF2B5EF4-FFF2-40B4-BE49-F238E27FC236}">
                <a16:creationId xmlns:a16="http://schemas.microsoft.com/office/drawing/2014/main" id="{4930AAA1-5F41-BC03-DBEF-F8A3BB7D806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44C8F27-E606-6CA7-A467-F007FD231C9C}"/>
              </a:ext>
            </a:extLst>
          </p:cNvPr>
          <p:cNvSpPr>
            <a:spLocks noGrp="1"/>
          </p:cNvSpPr>
          <p:nvPr>
            <p:ph type="sldNum" sz="quarter" idx="12"/>
          </p:nvPr>
        </p:nvSpPr>
        <p:spPr/>
        <p:txBody>
          <a:bodyPr/>
          <a:lstStyle/>
          <a:p>
            <a:fld id="{6ECF6C75-BF3B-4926-AC51-7B117120EE48}" type="slidenum">
              <a:rPr lang="en-US" smtClean="0"/>
              <a:t>‹#›</a:t>
            </a:fld>
            <a:endParaRPr lang="en-US"/>
          </a:p>
        </p:txBody>
      </p:sp>
    </p:spTree>
    <p:extLst>
      <p:ext uri="{BB962C8B-B14F-4D97-AF65-F5344CB8AC3E}">
        <p14:creationId xmlns:p14="http://schemas.microsoft.com/office/powerpoint/2010/main" val="7675850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C7EC768-A01A-DCF2-578B-C69F8CF46A8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DBF6FD85-5CB7-9F5E-FF30-D59C7A6D4E8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73788EE-72A1-9B78-6CD6-8B7C2567B0C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F999EDB-5C19-4878-89F3-E3954D3E14A9}" type="datetimeFigureOut">
              <a:rPr lang="en-US" smtClean="0"/>
              <a:t>10/9/2024</a:t>
            </a:fld>
            <a:endParaRPr lang="en-US"/>
          </a:p>
        </p:txBody>
      </p:sp>
      <p:sp>
        <p:nvSpPr>
          <p:cNvPr id="5" name="Footer Placeholder 4">
            <a:extLst>
              <a:ext uri="{FF2B5EF4-FFF2-40B4-BE49-F238E27FC236}">
                <a16:creationId xmlns:a16="http://schemas.microsoft.com/office/drawing/2014/main" id="{5FFB563E-DC60-9E98-5B74-7520921268B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52DEBE46-34D6-B929-653B-6A462287789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ECF6C75-BF3B-4926-AC51-7B117120EE48}" type="slidenum">
              <a:rPr lang="en-US" smtClean="0"/>
              <a:t>‹#›</a:t>
            </a:fld>
            <a:endParaRPr lang="en-US"/>
          </a:p>
        </p:txBody>
      </p:sp>
    </p:spTree>
    <p:extLst>
      <p:ext uri="{BB962C8B-B14F-4D97-AF65-F5344CB8AC3E}">
        <p14:creationId xmlns:p14="http://schemas.microsoft.com/office/powerpoint/2010/main" val="2853939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hyperlink" Target="https://doi.org/10.1007/978-3-319-20877-0_5"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0280AE-550D-EA6E-E513-6F95576D6899}"/>
              </a:ext>
            </a:extLst>
          </p:cNvPr>
          <p:cNvSpPr>
            <a:spLocks noGrp="1"/>
          </p:cNvSpPr>
          <p:nvPr>
            <p:ph type="ctrTitle"/>
          </p:nvPr>
        </p:nvSpPr>
        <p:spPr>
          <a:xfrm>
            <a:off x="1524000" y="1405747"/>
            <a:ext cx="9144000" cy="2387600"/>
          </a:xfrm>
        </p:spPr>
        <p:txBody>
          <a:bodyPr/>
          <a:lstStyle/>
          <a:p>
            <a:r>
              <a:rPr lang="sr-Cyrl-RS" sz="4800" b="1" dirty="0">
                <a:solidFill>
                  <a:prstClr val="black"/>
                </a:solidFill>
              </a:rPr>
              <a:t>Selection of existing courses for IaH - criteria, technology and timeline</a:t>
            </a:r>
            <a:r>
              <a:rPr lang="en-US" sz="4800" dirty="0">
                <a:solidFill>
                  <a:prstClr val="black"/>
                </a:solidFill>
              </a:rPr>
              <a:t/>
            </a:r>
            <a:br>
              <a:rPr lang="en-US" sz="4800" dirty="0">
                <a:solidFill>
                  <a:prstClr val="black"/>
                </a:solidFill>
              </a:rPr>
            </a:br>
            <a:endParaRPr lang="en-US" dirty="0"/>
          </a:p>
        </p:txBody>
      </p:sp>
      <p:sp>
        <p:nvSpPr>
          <p:cNvPr id="3" name="Subtitle 2">
            <a:extLst>
              <a:ext uri="{FF2B5EF4-FFF2-40B4-BE49-F238E27FC236}">
                <a16:creationId xmlns:a16="http://schemas.microsoft.com/office/drawing/2014/main" id="{32A76E7F-14CD-C375-4DDB-BD28AEEDEE6C}"/>
              </a:ext>
            </a:extLst>
          </p:cNvPr>
          <p:cNvSpPr>
            <a:spLocks noGrp="1"/>
          </p:cNvSpPr>
          <p:nvPr>
            <p:ph type="subTitle" idx="1"/>
          </p:nvPr>
        </p:nvSpPr>
        <p:spPr>
          <a:xfrm>
            <a:off x="1524000" y="3894299"/>
            <a:ext cx="9144000" cy="1655762"/>
          </a:xfrm>
        </p:spPr>
        <p:txBody>
          <a:bodyPr/>
          <a:lstStyle/>
          <a:p>
            <a:pPr lvl="0"/>
            <a:r>
              <a:rPr lang="en-US" b="1" dirty="0">
                <a:solidFill>
                  <a:prstClr val="black"/>
                </a:solidFill>
              </a:rPr>
              <a:t>Prof </a:t>
            </a:r>
            <a:r>
              <a:rPr lang="en-US" b="1" dirty="0" err="1">
                <a:solidFill>
                  <a:prstClr val="black"/>
                </a:solidFill>
              </a:rPr>
              <a:t>dr</a:t>
            </a:r>
            <a:r>
              <a:rPr lang="en-US" b="1" dirty="0">
                <a:solidFill>
                  <a:prstClr val="black"/>
                </a:solidFill>
              </a:rPr>
              <a:t> </a:t>
            </a:r>
            <a:r>
              <a:rPr lang="en-US" b="1" dirty="0" err="1">
                <a:solidFill>
                  <a:prstClr val="black"/>
                </a:solidFill>
              </a:rPr>
              <a:t>Ljiljana</a:t>
            </a:r>
            <a:r>
              <a:rPr lang="en-US" b="1" dirty="0">
                <a:solidFill>
                  <a:prstClr val="black"/>
                </a:solidFill>
              </a:rPr>
              <a:t> </a:t>
            </a:r>
            <a:r>
              <a:rPr lang="en-US" b="1" dirty="0" err="1">
                <a:solidFill>
                  <a:prstClr val="black"/>
                </a:solidFill>
              </a:rPr>
              <a:t>Tasic</a:t>
            </a:r>
            <a:r>
              <a:rPr lang="en-US" b="1" dirty="0">
                <a:solidFill>
                  <a:prstClr val="black"/>
                </a:solidFill>
              </a:rPr>
              <a:t>, Faculty of Medical Science, </a:t>
            </a:r>
          </a:p>
          <a:p>
            <a:pPr lvl="0"/>
            <a:r>
              <a:rPr lang="en-US" b="1" dirty="0">
                <a:solidFill>
                  <a:prstClr val="black"/>
                </a:solidFill>
              </a:rPr>
              <a:t>University of </a:t>
            </a:r>
            <a:r>
              <a:rPr lang="en-US" b="1" dirty="0" err="1">
                <a:solidFill>
                  <a:prstClr val="black"/>
                </a:solidFill>
              </a:rPr>
              <a:t>Kragujevac</a:t>
            </a:r>
            <a:r>
              <a:rPr lang="en-US" b="1" dirty="0">
                <a:solidFill>
                  <a:prstClr val="black"/>
                </a:solidFill>
              </a:rPr>
              <a:t> (Serbia)</a:t>
            </a:r>
          </a:p>
          <a:p>
            <a:endParaRPr lang="en-US" dirty="0"/>
          </a:p>
        </p:txBody>
      </p:sp>
      <p:pic>
        <p:nvPicPr>
          <p:cNvPr id="13" name="Picture 12" descr="A picture containing electric blue, font, blue, symbol&#10;&#10;Description automatically generated">
            <a:extLst>
              <a:ext uri="{FF2B5EF4-FFF2-40B4-BE49-F238E27FC236}">
                <a16:creationId xmlns:a16="http://schemas.microsoft.com/office/drawing/2014/main" id="{F7DD74AC-90C3-60E2-5226-F9DCA519E6A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87319" y="150300"/>
            <a:ext cx="2857899" cy="1114581"/>
          </a:xfrm>
          <a:prstGeom prst="rect">
            <a:avLst/>
          </a:prstGeom>
        </p:spPr>
      </p:pic>
      <p:pic>
        <p:nvPicPr>
          <p:cNvPr id="5" name="Picture 4">
            <a:extLst>
              <a:ext uri="{FF2B5EF4-FFF2-40B4-BE49-F238E27FC236}">
                <a16:creationId xmlns:a16="http://schemas.microsoft.com/office/drawing/2014/main" id="{9367030C-9BE6-B403-622F-8E0847B11BE9}"/>
              </a:ext>
            </a:extLst>
          </p:cNvPr>
          <p:cNvPicPr>
            <a:picLocks noChangeAspect="1"/>
          </p:cNvPicPr>
          <p:nvPr/>
        </p:nvPicPr>
        <p:blipFill>
          <a:blip r:embed="rId3"/>
          <a:stretch>
            <a:fillRect/>
          </a:stretch>
        </p:blipFill>
        <p:spPr>
          <a:xfrm>
            <a:off x="1485900" y="5751048"/>
            <a:ext cx="9144000" cy="1216950"/>
          </a:xfrm>
          <a:prstGeom prst="rect">
            <a:avLst/>
          </a:prstGeom>
        </p:spPr>
      </p:pic>
      <p:pic>
        <p:nvPicPr>
          <p:cNvPr id="6" name="Picture 5" descr="A colorful shield with a lion and a book&#10;&#10;Description automatically generated with low confidence">
            <a:extLst>
              <a:ext uri="{FF2B5EF4-FFF2-40B4-BE49-F238E27FC236}">
                <a16:creationId xmlns:a16="http://schemas.microsoft.com/office/drawing/2014/main" id="{FE638A5C-CE72-286F-AF18-5D42B8A683B0}"/>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43940" y="5797548"/>
            <a:ext cx="441960" cy="561975"/>
          </a:xfrm>
          <a:prstGeom prst="rect">
            <a:avLst/>
          </a:prstGeom>
          <a:noFill/>
        </p:spPr>
      </p:pic>
      <p:pic>
        <p:nvPicPr>
          <p:cNvPr id="15" name="Picture 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513320" y="257590"/>
            <a:ext cx="1119833" cy="900000"/>
          </a:xfrm>
          <a:prstGeom prst="rect">
            <a:avLst/>
          </a:prstGeom>
        </p:spPr>
      </p:pic>
    </p:spTree>
    <p:extLst>
      <p:ext uri="{BB962C8B-B14F-4D97-AF65-F5344CB8AC3E}">
        <p14:creationId xmlns:p14="http://schemas.microsoft.com/office/powerpoint/2010/main" val="398570543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prstClr val="black"/>
                </a:solidFill>
              </a:rPr>
              <a:t>Key reference</a:t>
            </a:r>
            <a:endParaRPr lang="en-US" dirty="0"/>
          </a:p>
        </p:txBody>
      </p:sp>
      <p:sp>
        <p:nvSpPr>
          <p:cNvPr id="3" name="Content Placeholder 2"/>
          <p:cNvSpPr>
            <a:spLocks noGrp="1"/>
          </p:cNvSpPr>
          <p:nvPr>
            <p:ph idx="1"/>
          </p:nvPr>
        </p:nvSpPr>
        <p:spPr/>
        <p:txBody>
          <a:bodyPr>
            <a:normAutofit lnSpcReduction="10000"/>
          </a:bodyPr>
          <a:lstStyle/>
          <a:p>
            <a:pPr lvl="0"/>
            <a:r>
              <a:rPr lang="sr-Cyrl-RS" sz="2000" dirty="0">
                <a:solidFill>
                  <a:prstClr val="black"/>
                </a:solidFill>
              </a:rPr>
              <a:t>Beelen, J., Jones, E. (2015). Redefining Internationalization at Home. In: Curaj, A., Matei, L., Pricopie, R., Salmi, J., Scott, P. (eds) The European Higher Education Area. Springer, Cham. </a:t>
            </a:r>
            <a:r>
              <a:rPr lang="sr-Cyrl-RS" sz="2000" dirty="0">
                <a:solidFill>
                  <a:prstClr val="black"/>
                </a:solidFill>
                <a:hlinkClick r:id="rId2"/>
              </a:rPr>
              <a:t>https://doi.org/10.1007/978-3-319-20877-0_5</a:t>
            </a:r>
            <a:endParaRPr lang="en-US" sz="2000" dirty="0">
              <a:solidFill>
                <a:prstClr val="black"/>
              </a:solidFill>
            </a:endParaRPr>
          </a:p>
          <a:p>
            <a:pPr lvl="0"/>
            <a:r>
              <a:rPr lang="en-US" sz="2000" dirty="0">
                <a:solidFill>
                  <a:prstClr val="black"/>
                </a:solidFill>
              </a:rPr>
              <a:t>WHO Global Health Competence Framework for Health coverage, 2022 https://www.who.int/publications/i/item/9789240034686</a:t>
            </a:r>
          </a:p>
          <a:p>
            <a:pPr lvl="0"/>
            <a:endParaRPr lang="en-US" sz="2000" dirty="0">
              <a:solidFill>
                <a:prstClr val="black"/>
              </a:solidFill>
            </a:endParaRPr>
          </a:p>
          <a:p>
            <a:pPr lvl="0"/>
            <a:r>
              <a:rPr lang="en-US" sz="2000" dirty="0">
                <a:solidFill>
                  <a:prstClr val="black"/>
                </a:solidFill>
              </a:rPr>
              <a:t>Intercultural Learning : A transformative learning process https://journals.sagepub.com/doi/abs/10.1177/074171369404400303Literature </a:t>
            </a:r>
          </a:p>
          <a:p>
            <a:pPr lvl="0"/>
            <a:r>
              <a:rPr lang="en-US" sz="2000" dirty="0">
                <a:solidFill>
                  <a:prstClr val="black"/>
                </a:solidFill>
              </a:rPr>
              <a:t>Medic S, </a:t>
            </a:r>
            <a:r>
              <a:rPr lang="en-US" sz="2000" dirty="0" err="1">
                <a:solidFill>
                  <a:prstClr val="black"/>
                </a:solidFill>
              </a:rPr>
              <a:t>Parojcic</a:t>
            </a:r>
            <a:r>
              <a:rPr lang="en-US" sz="2000" dirty="0">
                <a:solidFill>
                  <a:prstClr val="black"/>
                </a:solidFill>
              </a:rPr>
              <a:t> </a:t>
            </a:r>
            <a:r>
              <a:rPr lang="en-US" sz="2000" dirty="0" err="1">
                <a:solidFill>
                  <a:prstClr val="black"/>
                </a:solidFill>
              </a:rPr>
              <a:t>J,Odalovic</a:t>
            </a:r>
            <a:r>
              <a:rPr lang="en-US" sz="2000" dirty="0">
                <a:solidFill>
                  <a:prstClr val="black"/>
                </a:solidFill>
              </a:rPr>
              <a:t> N at all. Teaching in Health sciences-guideline for academia teacher and associated, University of Belgrade, 2018</a:t>
            </a:r>
          </a:p>
          <a:p>
            <a:pPr lvl="0"/>
            <a:endParaRPr lang="en-US" sz="2000" dirty="0">
              <a:solidFill>
                <a:prstClr val="black"/>
              </a:solidFill>
            </a:endParaRPr>
          </a:p>
          <a:p>
            <a:pPr marL="0" lvl="0" indent="0">
              <a:buNone/>
            </a:pPr>
            <a:endParaRPr lang="en-US" sz="2000" dirty="0">
              <a:solidFill>
                <a:prstClr val="black"/>
              </a:solidFill>
            </a:endParaRPr>
          </a:p>
          <a:p>
            <a:pPr lvl="0"/>
            <a:r>
              <a:rPr lang="en-US" sz="2000" b="1" dirty="0">
                <a:solidFill>
                  <a:srgbClr val="0070C0"/>
                </a:solidFill>
              </a:rPr>
              <a:t>Question-discussion ???</a:t>
            </a:r>
          </a:p>
        </p:txBody>
      </p:sp>
    </p:spTree>
    <p:extLst>
      <p:ext uri="{BB962C8B-B14F-4D97-AF65-F5344CB8AC3E}">
        <p14:creationId xmlns:p14="http://schemas.microsoft.com/office/powerpoint/2010/main" val="25375102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Disclaimer and Acknowledgement</a:t>
            </a:r>
          </a:p>
        </p:txBody>
      </p:sp>
      <p:sp>
        <p:nvSpPr>
          <p:cNvPr id="3" name="Content Placeholder 2"/>
          <p:cNvSpPr>
            <a:spLocks noGrp="1"/>
          </p:cNvSpPr>
          <p:nvPr>
            <p:ph idx="1"/>
          </p:nvPr>
        </p:nvSpPr>
        <p:spPr/>
        <p:txBody>
          <a:bodyPr/>
          <a:lstStyle/>
          <a:p>
            <a:r>
              <a:rPr lang="en-US" dirty="0"/>
              <a:t>Project number:  101082863-BIOSINT-ERASMUS-EDU-2022-CBHE</a:t>
            </a:r>
          </a:p>
          <a:p>
            <a:pPr marL="0" indent="0">
              <a:buNone/>
            </a:pPr>
            <a:endParaRPr lang="en-US" dirty="0"/>
          </a:p>
          <a:p>
            <a:r>
              <a:rPr lang="en-US" dirty="0"/>
              <a:t>Funded by the European Union. Views and opinions expressed are however those of the author(s) only and do not necessarily reflect those of the European Union or European Education and Culture Executive Agency (EACEA). Neither the European Union nor the granting authority can be held responsible for them</a:t>
            </a:r>
          </a:p>
        </p:txBody>
      </p:sp>
    </p:spTree>
    <p:extLst>
      <p:ext uri="{BB962C8B-B14F-4D97-AF65-F5344CB8AC3E}">
        <p14:creationId xmlns:p14="http://schemas.microsoft.com/office/powerpoint/2010/main" val="19120296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err="1">
                <a:solidFill>
                  <a:prstClr val="black"/>
                </a:solidFill>
              </a:rPr>
              <a:t>IaH</a:t>
            </a:r>
            <a:r>
              <a:rPr lang="en-US" b="1" dirty="0">
                <a:solidFill>
                  <a:prstClr val="black"/>
                </a:solidFill>
              </a:rPr>
              <a:t> and Biomedical education</a:t>
            </a:r>
            <a:endParaRPr lang="en-US" dirty="0"/>
          </a:p>
        </p:txBody>
      </p:sp>
      <p:sp>
        <p:nvSpPr>
          <p:cNvPr id="3" name="Content Placeholder 2"/>
          <p:cNvSpPr>
            <a:spLocks noGrp="1"/>
          </p:cNvSpPr>
          <p:nvPr>
            <p:ph idx="1"/>
          </p:nvPr>
        </p:nvSpPr>
        <p:spPr/>
        <p:txBody>
          <a:bodyPr>
            <a:normAutofit lnSpcReduction="10000"/>
          </a:bodyPr>
          <a:lstStyle/>
          <a:p>
            <a:r>
              <a:rPr lang="sr-Cyrl-RS" b="1" dirty="0" smtClean="0"/>
              <a:t>‘</a:t>
            </a:r>
            <a:r>
              <a:rPr lang="sr-Latn-RS" b="1" dirty="0" smtClean="0"/>
              <a:t>T</a:t>
            </a:r>
            <a:r>
              <a:rPr lang="sr-Cyrl-RS" b="1" dirty="0" smtClean="0"/>
              <a:t>he </a:t>
            </a:r>
            <a:r>
              <a:rPr lang="sr-Cyrl-RS" b="1" dirty="0"/>
              <a:t>purposeful integration of international and intercultural dimensions into the </a:t>
            </a:r>
            <a:r>
              <a:rPr lang="sr-Cyrl-RS" b="1" dirty="0">
                <a:solidFill>
                  <a:srgbClr val="0070C0"/>
                </a:solidFill>
              </a:rPr>
              <a:t>formal and informal curriculum </a:t>
            </a:r>
            <a:r>
              <a:rPr lang="sr-Cyrl-RS" b="1" dirty="0"/>
              <a:t>for all students within domestic learning environments’, with activities that aim ‘to develop </a:t>
            </a:r>
            <a:r>
              <a:rPr lang="sr-Cyrl-RS" b="1" dirty="0">
                <a:solidFill>
                  <a:srgbClr val="0070C0"/>
                </a:solidFill>
              </a:rPr>
              <a:t>international and intercultural knowledge, skills and attitudes</a:t>
            </a:r>
            <a:r>
              <a:rPr lang="sr-Cyrl-RS" b="1" dirty="0"/>
              <a:t> for all students</a:t>
            </a:r>
            <a:endParaRPr lang="en-US" b="1" dirty="0"/>
          </a:p>
          <a:p>
            <a:r>
              <a:rPr lang="sr-Cyrl-RS" b="1" dirty="0"/>
              <a:t>Transformative scaling up of health professionals’ education and training is defined as the </a:t>
            </a:r>
            <a:r>
              <a:rPr lang="sr-Cyrl-RS" b="1" dirty="0">
                <a:solidFill>
                  <a:srgbClr val="0070C0"/>
                </a:solidFill>
              </a:rPr>
              <a:t>sustainable expansion and reform of health professionals’ education and training to increase the quantity, quality and relevance of health professionals, and in so doing strengthen the country health systems and improve population health outcomes </a:t>
            </a:r>
            <a:r>
              <a:rPr lang="sr-Cyrl-RS" b="1" dirty="0"/>
              <a:t>(WHO,2013)</a:t>
            </a:r>
            <a:endParaRPr lang="en-US" dirty="0"/>
          </a:p>
          <a:p>
            <a:endParaRPr lang="en-US" dirty="0"/>
          </a:p>
        </p:txBody>
      </p:sp>
    </p:spTree>
    <p:extLst>
      <p:ext uri="{BB962C8B-B14F-4D97-AF65-F5344CB8AC3E}">
        <p14:creationId xmlns:p14="http://schemas.microsoft.com/office/powerpoint/2010/main" val="36709954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err="1">
                <a:solidFill>
                  <a:prstClr val="black"/>
                </a:solidFill>
              </a:rPr>
              <a:t>IaH</a:t>
            </a:r>
            <a:r>
              <a:rPr lang="en-US" b="1" dirty="0">
                <a:solidFill>
                  <a:prstClr val="black"/>
                </a:solidFill>
              </a:rPr>
              <a:t> and Biomedical education</a:t>
            </a:r>
            <a:endParaRPr lang="en-US" dirty="0"/>
          </a:p>
        </p:txBody>
      </p:sp>
      <p:sp>
        <p:nvSpPr>
          <p:cNvPr id="3" name="Content Placeholder 2"/>
          <p:cNvSpPr>
            <a:spLocks noGrp="1"/>
          </p:cNvSpPr>
          <p:nvPr>
            <p:ph idx="1"/>
          </p:nvPr>
        </p:nvSpPr>
        <p:spPr/>
        <p:txBody>
          <a:bodyPr/>
          <a:lstStyle/>
          <a:p>
            <a:pPr marL="0" lvl="0" indent="0">
              <a:buNone/>
            </a:pPr>
            <a:r>
              <a:rPr lang="sr-Cyrl-RS" dirty="0">
                <a:solidFill>
                  <a:prstClr val="black"/>
                </a:solidFill>
              </a:rPr>
              <a:t>Health professionals’ education and training institutions should consider adapting curricula to the evolving health-care needs of their communities</a:t>
            </a:r>
            <a:r>
              <a:rPr lang="en-US" dirty="0">
                <a:solidFill>
                  <a:prstClr val="black"/>
                </a:solidFill>
              </a:rPr>
              <a:t>!!!</a:t>
            </a:r>
          </a:p>
          <a:p>
            <a:pPr lvl="0"/>
            <a:r>
              <a:rPr lang="en-US" b="1" dirty="0">
                <a:solidFill>
                  <a:prstClr val="black"/>
                </a:solidFill>
              </a:rPr>
              <a:t>Today, the health care needs </a:t>
            </a:r>
            <a:r>
              <a:rPr lang="en-US" b="1" dirty="0">
                <a:solidFill>
                  <a:srgbClr val="0070C0"/>
                </a:solidFill>
              </a:rPr>
              <a:t>local/regional/global</a:t>
            </a:r>
            <a:r>
              <a:rPr lang="en-US" b="1" dirty="0">
                <a:solidFill>
                  <a:prstClr val="black"/>
                </a:solidFill>
              </a:rPr>
              <a:t> inter connected</a:t>
            </a:r>
          </a:p>
          <a:p>
            <a:pPr marL="0" lvl="0" indent="0">
              <a:buNone/>
            </a:pPr>
            <a:r>
              <a:rPr lang="en-US" b="1" dirty="0">
                <a:solidFill>
                  <a:prstClr val="black"/>
                </a:solidFill>
              </a:rPr>
              <a:t>BIOMEDICAL science education HEI</a:t>
            </a:r>
            <a:endParaRPr lang="en-US" dirty="0">
              <a:solidFill>
                <a:prstClr val="black"/>
              </a:solidFill>
            </a:endParaRPr>
          </a:p>
          <a:p>
            <a:pPr lvl="0"/>
            <a:r>
              <a:rPr lang="en-US" b="1" dirty="0">
                <a:solidFill>
                  <a:prstClr val="black"/>
                </a:solidFill>
              </a:rPr>
              <a:t>Preclinical courses-</a:t>
            </a:r>
            <a:endParaRPr lang="en-US" dirty="0">
              <a:solidFill>
                <a:prstClr val="black"/>
              </a:solidFill>
            </a:endParaRPr>
          </a:p>
          <a:p>
            <a:pPr lvl="0"/>
            <a:r>
              <a:rPr lang="en-US" b="1" dirty="0">
                <a:solidFill>
                  <a:prstClr val="black"/>
                </a:solidFill>
              </a:rPr>
              <a:t>Clinical courses-</a:t>
            </a:r>
            <a:endParaRPr lang="en-US" dirty="0">
              <a:solidFill>
                <a:prstClr val="black"/>
              </a:solidFill>
            </a:endParaRPr>
          </a:p>
          <a:p>
            <a:pPr lvl="0"/>
            <a:r>
              <a:rPr lang="en-US" b="1" dirty="0">
                <a:solidFill>
                  <a:prstClr val="black"/>
                </a:solidFill>
              </a:rPr>
              <a:t>Health/social courses</a:t>
            </a:r>
            <a:endParaRPr lang="en-US" dirty="0">
              <a:solidFill>
                <a:prstClr val="black"/>
              </a:solidFill>
            </a:endParaRPr>
          </a:p>
          <a:p>
            <a:endParaRPr lang="en-US" dirty="0"/>
          </a:p>
        </p:txBody>
      </p:sp>
    </p:spTree>
    <p:extLst>
      <p:ext uri="{BB962C8B-B14F-4D97-AF65-F5344CB8AC3E}">
        <p14:creationId xmlns:p14="http://schemas.microsoft.com/office/powerpoint/2010/main" val="29767141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prstClr val="black"/>
                </a:solidFill>
              </a:rPr>
              <a:t>Criteria (principles) of </a:t>
            </a:r>
            <a:r>
              <a:rPr lang="en-US" b="1" dirty="0" err="1">
                <a:solidFill>
                  <a:prstClr val="black"/>
                </a:solidFill>
              </a:rPr>
              <a:t>IaH</a:t>
            </a:r>
            <a:endParaRPr lang="en-US" dirty="0"/>
          </a:p>
        </p:txBody>
      </p:sp>
      <p:sp>
        <p:nvSpPr>
          <p:cNvPr id="3" name="Content Placeholder 2"/>
          <p:cNvSpPr>
            <a:spLocks noGrp="1"/>
          </p:cNvSpPr>
          <p:nvPr>
            <p:ph idx="1"/>
          </p:nvPr>
        </p:nvSpPr>
        <p:spPr/>
        <p:txBody>
          <a:bodyPr>
            <a:normAutofit fontScale="92500"/>
          </a:bodyPr>
          <a:lstStyle/>
          <a:p>
            <a:pPr marL="0" lvl="0" indent="0">
              <a:buNone/>
            </a:pPr>
            <a:r>
              <a:rPr lang="en-US" sz="2200" dirty="0">
                <a:solidFill>
                  <a:prstClr val="black"/>
                </a:solidFill>
              </a:rPr>
              <a:t>The 3 principles of IAH implementation</a:t>
            </a:r>
          </a:p>
          <a:p>
            <a:pPr marL="514350" lvl="0" indent="-514350">
              <a:buFont typeface="Arial" panose="020B0604020202020204" pitchFamily="34" charset="0"/>
              <a:buAutoNum type="arabicParenBoth"/>
            </a:pPr>
            <a:r>
              <a:rPr lang="en-US" sz="2200" b="1" dirty="0">
                <a:solidFill>
                  <a:prstClr val="black"/>
                </a:solidFill>
              </a:rPr>
              <a:t>diversity as a resource </a:t>
            </a:r>
            <a:r>
              <a:rPr lang="en-US" sz="2200" dirty="0">
                <a:solidFill>
                  <a:prstClr val="black"/>
                </a:solidFill>
              </a:rPr>
              <a:t>(student different background, teachers background, generation gap )</a:t>
            </a:r>
          </a:p>
          <a:p>
            <a:pPr marL="0" lvl="0" indent="0">
              <a:buNone/>
            </a:pPr>
            <a:r>
              <a:rPr lang="en-US" sz="2200" dirty="0">
                <a:solidFill>
                  <a:prstClr val="black"/>
                </a:solidFill>
              </a:rPr>
              <a:t>(2) an </a:t>
            </a:r>
            <a:r>
              <a:rPr lang="en-US" sz="2200" b="1" dirty="0">
                <a:solidFill>
                  <a:prstClr val="black"/>
                </a:solidFill>
              </a:rPr>
              <a:t>internationalized curriculum- </a:t>
            </a:r>
            <a:r>
              <a:rPr lang="en-US" sz="2200" dirty="0">
                <a:solidFill>
                  <a:prstClr val="black"/>
                </a:solidFill>
              </a:rPr>
              <a:t>adopted an internationalized curriculum in the subjects, </a:t>
            </a:r>
            <a:r>
              <a:rPr lang="en-US" sz="2200" b="1" dirty="0">
                <a:solidFill>
                  <a:srgbClr val="0070C0"/>
                </a:solidFill>
              </a:rPr>
              <a:t>teaching students how local and global contexts intersect in managing health-related problems </a:t>
            </a:r>
          </a:p>
          <a:p>
            <a:pPr lvl="0"/>
            <a:r>
              <a:rPr lang="en-US" sz="2200" dirty="0">
                <a:solidFill>
                  <a:prstClr val="black"/>
                </a:solidFill>
              </a:rPr>
              <a:t> Public health, subject -promoting a healthy lifestyle; </a:t>
            </a:r>
          </a:p>
          <a:p>
            <a:pPr marL="0" lvl="0" indent="0">
              <a:buNone/>
            </a:pPr>
            <a:r>
              <a:rPr lang="en-US" sz="2200" dirty="0">
                <a:solidFill>
                  <a:prstClr val="black"/>
                </a:solidFill>
              </a:rPr>
              <a:t>                              subject -women reproductive health; </a:t>
            </a:r>
          </a:p>
          <a:p>
            <a:pPr marL="0" lvl="0" indent="0">
              <a:buNone/>
            </a:pPr>
            <a:r>
              <a:rPr lang="en-US" sz="2200" dirty="0">
                <a:solidFill>
                  <a:prstClr val="black"/>
                </a:solidFill>
              </a:rPr>
              <a:t>                              subject-health literacy</a:t>
            </a:r>
          </a:p>
          <a:p>
            <a:pPr lvl="0"/>
            <a:r>
              <a:rPr lang="en-US" sz="2200" dirty="0">
                <a:solidFill>
                  <a:prstClr val="black"/>
                </a:solidFill>
              </a:rPr>
              <a:t>Health management, subject- patients safety; </a:t>
            </a:r>
          </a:p>
          <a:p>
            <a:pPr marL="0" lvl="0" indent="0">
              <a:buNone/>
            </a:pPr>
            <a:r>
              <a:rPr lang="en-US" sz="2200" dirty="0">
                <a:solidFill>
                  <a:prstClr val="black"/>
                </a:solidFill>
              </a:rPr>
              <a:t>                              subject- </a:t>
            </a:r>
            <a:r>
              <a:rPr lang="en-US" sz="2200" dirty="0" err="1">
                <a:solidFill>
                  <a:prstClr val="black"/>
                </a:solidFill>
              </a:rPr>
              <a:t>interprofessional</a:t>
            </a:r>
            <a:r>
              <a:rPr lang="en-US" sz="2200" dirty="0">
                <a:solidFill>
                  <a:prstClr val="black"/>
                </a:solidFill>
              </a:rPr>
              <a:t> collaboration; </a:t>
            </a:r>
          </a:p>
          <a:p>
            <a:pPr marL="0" lvl="0" indent="0">
              <a:buNone/>
            </a:pPr>
            <a:r>
              <a:rPr lang="en-US" sz="2200" dirty="0">
                <a:solidFill>
                  <a:prstClr val="black"/>
                </a:solidFill>
              </a:rPr>
              <a:t>                              subject -ecology incident and health support, </a:t>
            </a:r>
            <a:r>
              <a:rPr lang="en-US" sz="2200" dirty="0" err="1">
                <a:solidFill>
                  <a:prstClr val="black"/>
                </a:solidFill>
              </a:rPr>
              <a:t>ect</a:t>
            </a:r>
            <a:r>
              <a:rPr lang="en-US" sz="2200" dirty="0">
                <a:solidFill>
                  <a:prstClr val="black"/>
                </a:solidFill>
              </a:rPr>
              <a:t>.</a:t>
            </a:r>
          </a:p>
          <a:p>
            <a:pPr marL="0" lvl="0" indent="0">
              <a:buNone/>
            </a:pPr>
            <a:r>
              <a:rPr lang="en-US" sz="2200" dirty="0">
                <a:solidFill>
                  <a:prstClr val="black"/>
                </a:solidFill>
              </a:rPr>
              <a:t>(3)  </a:t>
            </a:r>
            <a:r>
              <a:rPr lang="en-US" sz="2200" b="1" dirty="0">
                <a:solidFill>
                  <a:prstClr val="black"/>
                </a:solidFill>
              </a:rPr>
              <a:t>culturally sensitive pedagogy </a:t>
            </a:r>
            <a:r>
              <a:rPr lang="en-US" sz="2200" dirty="0">
                <a:solidFill>
                  <a:prstClr val="black"/>
                </a:solidFill>
              </a:rPr>
              <a:t>- Intercultural Learning (ICL)</a:t>
            </a:r>
          </a:p>
          <a:p>
            <a:endParaRPr lang="en-US" dirty="0"/>
          </a:p>
        </p:txBody>
      </p:sp>
    </p:spTree>
    <p:extLst>
      <p:ext uri="{BB962C8B-B14F-4D97-AF65-F5344CB8AC3E}">
        <p14:creationId xmlns:p14="http://schemas.microsoft.com/office/powerpoint/2010/main" val="14752281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Criteria (principles) of </a:t>
            </a:r>
            <a:r>
              <a:rPr lang="en-US" b="1" dirty="0" err="1"/>
              <a:t>IaH</a:t>
            </a:r>
            <a:endParaRPr lang="en-US" dirty="0"/>
          </a:p>
        </p:txBody>
      </p:sp>
      <p:sp>
        <p:nvSpPr>
          <p:cNvPr id="3" name="Content Placeholder 2"/>
          <p:cNvSpPr>
            <a:spLocks noGrp="1"/>
          </p:cNvSpPr>
          <p:nvPr>
            <p:ph idx="1"/>
          </p:nvPr>
        </p:nvSpPr>
        <p:spPr/>
        <p:txBody>
          <a:bodyPr>
            <a:normAutofit fontScale="92500" lnSpcReduction="10000"/>
          </a:bodyPr>
          <a:lstStyle/>
          <a:p>
            <a:pPr marL="0" lvl="0" indent="0">
              <a:buNone/>
            </a:pPr>
            <a:r>
              <a:rPr lang="en-US" sz="2600" dirty="0">
                <a:solidFill>
                  <a:prstClr val="black"/>
                </a:solidFill>
              </a:rPr>
              <a:t>(3)  </a:t>
            </a:r>
            <a:r>
              <a:rPr lang="en-US" sz="2600" b="1" dirty="0">
                <a:solidFill>
                  <a:prstClr val="black"/>
                </a:solidFill>
              </a:rPr>
              <a:t>culturally sensitive pedagogy </a:t>
            </a:r>
            <a:r>
              <a:rPr lang="en-US" sz="2600" dirty="0">
                <a:solidFill>
                  <a:prstClr val="black"/>
                </a:solidFill>
              </a:rPr>
              <a:t>- Intercultural Learning (ICL)</a:t>
            </a:r>
          </a:p>
          <a:p>
            <a:pPr lvl="0"/>
            <a:r>
              <a:rPr lang="en-US" sz="2600" dirty="0">
                <a:solidFill>
                  <a:prstClr val="black"/>
                </a:solidFill>
              </a:rPr>
              <a:t>Intercultural learning (ICL) connected the cultural intelligence (awareness) with competence (global health perspective/global health competence)</a:t>
            </a:r>
          </a:p>
          <a:p>
            <a:pPr marL="0" lvl="0" indent="0">
              <a:buNone/>
            </a:pPr>
            <a:r>
              <a:rPr lang="en-US" sz="2600" i="1" dirty="0">
                <a:solidFill>
                  <a:prstClr val="black"/>
                </a:solidFill>
              </a:rPr>
              <a:t>  Four core skill- </a:t>
            </a:r>
            <a:r>
              <a:rPr lang="en-US" sz="2600" dirty="0">
                <a:solidFill>
                  <a:prstClr val="black"/>
                </a:solidFill>
              </a:rPr>
              <a:t>self-awareness; </a:t>
            </a:r>
          </a:p>
          <a:p>
            <a:pPr marL="0" lvl="0" indent="0">
              <a:buNone/>
            </a:pPr>
            <a:r>
              <a:rPr lang="en-US" sz="2600" dirty="0">
                <a:solidFill>
                  <a:prstClr val="black"/>
                </a:solidFill>
              </a:rPr>
              <a:t>                           awareness of others in context to self; </a:t>
            </a:r>
          </a:p>
          <a:p>
            <a:pPr marL="0" lvl="0" indent="0">
              <a:buNone/>
            </a:pPr>
            <a:r>
              <a:rPr lang="en-US" sz="2600" dirty="0">
                <a:solidFill>
                  <a:prstClr val="black"/>
                </a:solidFill>
              </a:rPr>
              <a:t>                           managing emotions and thoughts; </a:t>
            </a:r>
          </a:p>
          <a:p>
            <a:pPr marL="0" lvl="0" indent="0">
              <a:buNone/>
            </a:pPr>
            <a:r>
              <a:rPr lang="en-US" sz="2600" dirty="0">
                <a:solidFill>
                  <a:prstClr val="black"/>
                </a:solidFill>
              </a:rPr>
              <a:t>                           bringing cultural gaps/adapting behavior in effective and </a:t>
            </a:r>
          </a:p>
          <a:p>
            <a:pPr marL="0" lvl="0" indent="0">
              <a:buNone/>
            </a:pPr>
            <a:r>
              <a:rPr lang="en-US" sz="2600" dirty="0">
                <a:solidFill>
                  <a:prstClr val="black"/>
                </a:solidFill>
              </a:rPr>
              <a:t>                           appropriate ways</a:t>
            </a:r>
          </a:p>
          <a:p>
            <a:pPr lvl="0"/>
            <a:r>
              <a:rPr lang="en-US" sz="2600" dirty="0">
                <a:solidFill>
                  <a:prstClr val="black"/>
                </a:solidFill>
              </a:rPr>
              <a:t>Enquiry-based learning was adopted to build empathy among the students (from different background/schools), towards people in different situations from themselves</a:t>
            </a:r>
          </a:p>
          <a:p>
            <a:endParaRPr lang="en-US" dirty="0"/>
          </a:p>
        </p:txBody>
      </p:sp>
    </p:spTree>
    <p:extLst>
      <p:ext uri="{BB962C8B-B14F-4D97-AF65-F5344CB8AC3E}">
        <p14:creationId xmlns:p14="http://schemas.microsoft.com/office/powerpoint/2010/main" val="12942364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572376" y="1176333"/>
            <a:ext cx="9047248" cy="4505334"/>
          </a:xfrm>
          <a:prstGeom prst="rect">
            <a:avLst/>
          </a:prstGeom>
        </p:spPr>
      </p:pic>
    </p:spTree>
    <p:extLst>
      <p:ext uri="{BB962C8B-B14F-4D97-AF65-F5344CB8AC3E}">
        <p14:creationId xmlns:p14="http://schemas.microsoft.com/office/powerpoint/2010/main" val="5004611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Technology of </a:t>
            </a:r>
            <a:r>
              <a:rPr lang="en-US" b="1" dirty="0" err="1"/>
              <a:t>IaH</a:t>
            </a:r>
            <a:r>
              <a:rPr lang="en-US" b="1" dirty="0"/>
              <a:t> biomedical education</a:t>
            </a:r>
            <a:endParaRPr lang="en-US" dirty="0"/>
          </a:p>
        </p:txBody>
      </p:sp>
      <p:sp>
        <p:nvSpPr>
          <p:cNvPr id="3" name="Content Placeholder 2"/>
          <p:cNvSpPr>
            <a:spLocks noGrp="1"/>
          </p:cNvSpPr>
          <p:nvPr>
            <p:ph idx="1"/>
          </p:nvPr>
        </p:nvSpPr>
        <p:spPr/>
        <p:txBody>
          <a:bodyPr>
            <a:normAutofit fontScale="92500" lnSpcReduction="10000"/>
          </a:bodyPr>
          <a:lstStyle/>
          <a:p>
            <a:pPr lvl="0"/>
            <a:r>
              <a:rPr lang="en-US" sz="2200" dirty="0">
                <a:solidFill>
                  <a:prstClr val="black"/>
                </a:solidFill>
              </a:rPr>
              <a:t>For clinical course-experiential/virtual clinical rotation (one-two week)</a:t>
            </a:r>
          </a:p>
          <a:p>
            <a:pPr lvl="0"/>
            <a:r>
              <a:rPr lang="en-US" sz="2200" dirty="0">
                <a:solidFill>
                  <a:prstClr val="black"/>
                </a:solidFill>
              </a:rPr>
              <a:t>For pre clinical and health/social course at on line platform (</a:t>
            </a:r>
            <a:r>
              <a:rPr lang="en-US" sz="2200" dirty="0" err="1">
                <a:solidFill>
                  <a:prstClr val="black"/>
                </a:solidFill>
              </a:rPr>
              <a:t>Biosint</a:t>
            </a:r>
            <a:r>
              <a:rPr lang="en-US" sz="2200" dirty="0">
                <a:solidFill>
                  <a:prstClr val="black"/>
                </a:solidFill>
              </a:rPr>
              <a:t>) </a:t>
            </a:r>
          </a:p>
          <a:p>
            <a:pPr lvl="0"/>
            <a:r>
              <a:rPr lang="en-US" sz="2200" dirty="0">
                <a:solidFill>
                  <a:prstClr val="black"/>
                </a:solidFill>
              </a:rPr>
              <a:t>Teaching and learning method – </a:t>
            </a:r>
          </a:p>
          <a:p>
            <a:pPr marL="0" lvl="0" indent="0">
              <a:buNone/>
            </a:pPr>
            <a:r>
              <a:rPr lang="en-US" sz="2200" dirty="0">
                <a:solidFill>
                  <a:prstClr val="black"/>
                </a:solidFill>
              </a:rPr>
              <a:t>        Project- local PH vs global public health need; </a:t>
            </a:r>
          </a:p>
          <a:p>
            <a:pPr marL="0" lvl="0" indent="0">
              <a:buNone/>
            </a:pPr>
            <a:r>
              <a:rPr lang="en-US" sz="2200" dirty="0">
                <a:solidFill>
                  <a:prstClr val="black"/>
                </a:solidFill>
              </a:rPr>
              <a:t>        case scenario (video)</a:t>
            </a:r>
          </a:p>
          <a:p>
            <a:pPr marL="0" lvl="0" indent="0">
              <a:buNone/>
            </a:pPr>
            <a:r>
              <a:rPr lang="en-US" sz="2200" dirty="0">
                <a:solidFill>
                  <a:prstClr val="black"/>
                </a:solidFill>
              </a:rPr>
              <a:t>        Rotated classroom -course materials (news and publication, story telling)  </a:t>
            </a:r>
          </a:p>
          <a:p>
            <a:pPr marL="0" lvl="0" indent="0">
              <a:buNone/>
            </a:pPr>
            <a:r>
              <a:rPr lang="en-US" sz="2200" dirty="0">
                <a:solidFill>
                  <a:prstClr val="black"/>
                </a:solidFill>
              </a:rPr>
              <a:t>        student active working reporting, reflexive, critical thinking</a:t>
            </a:r>
          </a:p>
          <a:p>
            <a:pPr marL="0" lvl="0" indent="0">
              <a:buNone/>
            </a:pPr>
            <a:r>
              <a:rPr lang="en-US" sz="2200" dirty="0">
                <a:solidFill>
                  <a:prstClr val="black"/>
                </a:solidFill>
              </a:rPr>
              <a:t>        transformative learning, student centered teaching, </a:t>
            </a:r>
          </a:p>
          <a:p>
            <a:pPr lvl="0"/>
            <a:r>
              <a:rPr lang="en-US" sz="2200" dirty="0">
                <a:solidFill>
                  <a:prstClr val="black"/>
                </a:solidFill>
              </a:rPr>
              <a:t>On line -on platform (Moodle… </a:t>
            </a:r>
          </a:p>
          <a:p>
            <a:pPr lvl="0"/>
            <a:r>
              <a:rPr lang="en-US" sz="2200" dirty="0">
                <a:solidFill>
                  <a:prstClr val="black"/>
                </a:solidFill>
              </a:rPr>
              <a:t>Teachers- moderator-not tutors; mentors and carriers couch </a:t>
            </a:r>
          </a:p>
          <a:p>
            <a:pPr lvl="0"/>
            <a:r>
              <a:rPr lang="en-US" sz="2200" dirty="0">
                <a:solidFill>
                  <a:prstClr val="black"/>
                </a:solidFill>
              </a:rPr>
              <a:t>Tools- LMS (Learning Management System), </a:t>
            </a:r>
            <a:r>
              <a:rPr lang="en-US" sz="2200" dirty="0" err="1">
                <a:solidFill>
                  <a:prstClr val="black"/>
                </a:solidFill>
              </a:rPr>
              <a:t>WeB</a:t>
            </a:r>
            <a:r>
              <a:rPr lang="en-US" sz="2200" dirty="0">
                <a:solidFill>
                  <a:prstClr val="black"/>
                </a:solidFill>
              </a:rPr>
              <a:t> log, Wiki, social Networks, Social bookmark, </a:t>
            </a:r>
            <a:r>
              <a:rPr lang="en-US" sz="2200" dirty="0" err="1">
                <a:solidFill>
                  <a:prstClr val="black"/>
                </a:solidFill>
              </a:rPr>
              <a:t>podcating</a:t>
            </a:r>
            <a:r>
              <a:rPr lang="en-US" sz="2200" dirty="0">
                <a:solidFill>
                  <a:prstClr val="black"/>
                </a:solidFill>
              </a:rPr>
              <a:t> </a:t>
            </a:r>
            <a:r>
              <a:rPr lang="en-US" sz="2200" dirty="0" err="1">
                <a:solidFill>
                  <a:prstClr val="black"/>
                </a:solidFill>
              </a:rPr>
              <a:t>ect</a:t>
            </a:r>
            <a:r>
              <a:rPr lang="en-US" sz="2200" dirty="0">
                <a:solidFill>
                  <a:prstClr val="black"/>
                </a:solidFill>
              </a:rPr>
              <a:t> </a:t>
            </a:r>
          </a:p>
          <a:p>
            <a:endParaRPr lang="en-US" dirty="0"/>
          </a:p>
        </p:txBody>
      </p:sp>
    </p:spTree>
    <p:extLst>
      <p:ext uri="{BB962C8B-B14F-4D97-AF65-F5344CB8AC3E}">
        <p14:creationId xmlns:p14="http://schemas.microsoft.com/office/powerpoint/2010/main" val="262394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Selection of courses -recommendation</a:t>
            </a:r>
          </a:p>
        </p:txBody>
      </p:sp>
      <p:sp>
        <p:nvSpPr>
          <p:cNvPr id="3" name="Content Placeholder 2"/>
          <p:cNvSpPr>
            <a:spLocks noGrp="1"/>
          </p:cNvSpPr>
          <p:nvPr>
            <p:ph idx="1"/>
          </p:nvPr>
        </p:nvSpPr>
        <p:spPr/>
        <p:txBody>
          <a:bodyPr>
            <a:normAutofit lnSpcReduction="10000"/>
          </a:bodyPr>
          <a:lstStyle/>
          <a:p>
            <a:pPr lvl="0"/>
            <a:r>
              <a:rPr lang="en-US" sz="2600" dirty="0">
                <a:solidFill>
                  <a:prstClr val="black"/>
                </a:solidFill>
              </a:rPr>
              <a:t>Select the 4 to 5 current course (pre clinical, health/social)</a:t>
            </a:r>
          </a:p>
          <a:p>
            <a:pPr lvl="0"/>
            <a:r>
              <a:rPr lang="en-US" sz="2600" dirty="0">
                <a:solidFill>
                  <a:prstClr val="black"/>
                </a:solidFill>
              </a:rPr>
              <a:t>Select the subject that be integrated in current course on transformative scale up manner (transversal/longitudinal)</a:t>
            </a:r>
          </a:p>
          <a:p>
            <a:pPr lvl="0"/>
            <a:r>
              <a:rPr lang="en-US" sz="2600" dirty="0">
                <a:solidFill>
                  <a:prstClr val="black"/>
                </a:solidFill>
              </a:rPr>
              <a:t>4 week on line duration (20-60 student our)</a:t>
            </a:r>
          </a:p>
          <a:p>
            <a:pPr lvl="0"/>
            <a:r>
              <a:rPr lang="en-US" sz="2600" dirty="0">
                <a:solidFill>
                  <a:prstClr val="black"/>
                </a:solidFill>
              </a:rPr>
              <a:t>Time line -4 week , convenient to school semester calendar  </a:t>
            </a:r>
          </a:p>
          <a:p>
            <a:pPr lvl="0"/>
            <a:r>
              <a:rPr lang="en-US" sz="2600" dirty="0">
                <a:solidFill>
                  <a:prstClr val="black"/>
                </a:solidFill>
              </a:rPr>
              <a:t>use the course </a:t>
            </a:r>
            <a:r>
              <a:rPr lang="en-US" sz="2600" b="1" dirty="0">
                <a:solidFill>
                  <a:prstClr val="black"/>
                </a:solidFill>
              </a:rPr>
              <a:t>from first to last study years !!!!</a:t>
            </a:r>
          </a:p>
          <a:p>
            <a:pPr lvl="0"/>
            <a:r>
              <a:rPr lang="en-US" sz="2600" dirty="0">
                <a:solidFill>
                  <a:prstClr val="black"/>
                </a:solidFill>
              </a:rPr>
              <a:t>Integrated the students from different health professional </a:t>
            </a:r>
            <a:r>
              <a:rPr lang="en-US" sz="2600" dirty="0" err="1">
                <a:solidFill>
                  <a:prstClr val="black"/>
                </a:solidFill>
              </a:rPr>
              <a:t>programme</a:t>
            </a:r>
            <a:r>
              <a:rPr lang="en-US" sz="2600" dirty="0">
                <a:solidFill>
                  <a:prstClr val="black"/>
                </a:solidFill>
              </a:rPr>
              <a:t> (medical, pharmacy, dentist, nursing, physiotherapy, </a:t>
            </a:r>
            <a:r>
              <a:rPr lang="en-US" sz="2600" dirty="0" err="1">
                <a:solidFill>
                  <a:prstClr val="black"/>
                </a:solidFill>
              </a:rPr>
              <a:t>opstetic</a:t>
            </a:r>
            <a:r>
              <a:rPr lang="en-US" sz="2600" dirty="0">
                <a:solidFill>
                  <a:prstClr val="black"/>
                </a:solidFill>
              </a:rPr>
              <a:t> …)</a:t>
            </a:r>
          </a:p>
          <a:p>
            <a:pPr lvl="0"/>
            <a:r>
              <a:rPr lang="en-US" sz="2600" dirty="0">
                <a:solidFill>
                  <a:prstClr val="black"/>
                </a:solidFill>
              </a:rPr>
              <a:t>Select the </a:t>
            </a:r>
            <a:r>
              <a:rPr lang="en-US" sz="2600" dirty="0" err="1">
                <a:solidFill>
                  <a:prstClr val="black"/>
                </a:solidFill>
              </a:rPr>
              <a:t>IaH</a:t>
            </a:r>
            <a:r>
              <a:rPr lang="en-US" sz="2600" dirty="0">
                <a:solidFill>
                  <a:prstClr val="black"/>
                </a:solidFill>
              </a:rPr>
              <a:t> group students and teachers (orientation day; two-tree HEI) - </a:t>
            </a:r>
            <a:r>
              <a:rPr lang="en-US" sz="2600" b="1" dirty="0">
                <a:solidFill>
                  <a:srgbClr val="FF0000"/>
                </a:solidFill>
              </a:rPr>
              <a:t>discussion of WB model</a:t>
            </a:r>
          </a:p>
          <a:p>
            <a:endParaRPr lang="en-US" dirty="0"/>
          </a:p>
        </p:txBody>
      </p:sp>
    </p:spTree>
    <p:extLst>
      <p:ext uri="{BB962C8B-B14F-4D97-AF65-F5344CB8AC3E}">
        <p14:creationId xmlns:p14="http://schemas.microsoft.com/office/powerpoint/2010/main" val="38624118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prstClr val="black"/>
                </a:solidFill>
              </a:rPr>
              <a:t>Selection of courses -recommendation</a:t>
            </a:r>
            <a:endParaRPr lang="en-US" dirty="0"/>
          </a:p>
        </p:txBody>
      </p:sp>
      <p:sp>
        <p:nvSpPr>
          <p:cNvPr id="3" name="Content Placeholder 2"/>
          <p:cNvSpPr>
            <a:spLocks noGrp="1"/>
          </p:cNvSpPr>
          <p:nvPr>
            <p:ph idx="1"/>
          </p:nvPr>
        </p:nvSpPr>
        <p:spPr/>
        <p:txBody>
          <a:bodyPr/>
          <a:lstStyle/>
          <a:p>
            <a:pPr lvl="0"/>
            <a:r>
              <a:rPr lang="en-US" b="1" dirty="0">
                <a:solidFill>
                  <a:srgbClr val="0070C0"/>
                </a:solidFill>
              </a:rPr>
              <a:t>Time line –BIOSINT project</a:t>
            </a:r>
          </a:p>
          <a:p>
            <a:pPr lvl="0"/>
            <a:r>
              <a:rPr lang="en-US" dirty="0">
                <a:solidFill>
                  <a:prstClr val="black"/>
                </a:solidFill>
              </a:rPr>
              <a:t>3 week –up to 1. November 2024, each partner; 4 week for </a:t>
            </a:r>
            <a:r>
              <a:rPr lang="en-US" dirty="0" err="1">
                <a:solidFill>
                  <a:prstClr val="black"/>
                </a:solidFill>
              </a:rPr>
              <a:t>IaH</a:t>
            </a:r>
            <a:r>
              <a:rPr lang="en-US" dirty="0">
                <a:solidFill>
                  <a:prstClr val="black"/>
                </a:solidFill>
              </a:rPr>
              <a:t> of two HEI partner 07.Novembar 2024</a:t>
            </a:r>
          </a:p>
          <a:p>
            <a:pPr lvl="0"/>
            <a:r>
              <a:rPr lang="en-US" dirty="0">
                <a:solidFill>
                  <a:prstClr val="black"/>
                </a:solidFill>
              </a:rPr>
              <a:t>Implementation- Spring semester 2025</a:t>
            </a:r>
          </a:p>
          <a:p>
            <a:pPr lvl="0"/>
            <a:r>
              <a:rPr lang="en-US" dirty="0">
                <a:solidFill>
                  <a:prstClr val="black"/>
                </a:solidFill>
              </a:rPr>
              <a:t>Minimum 4 course </a:t>
            </a:r>
            <a:r>
              <a:rPr lang="en-US" dirty="0" err="1">
                <a:solidFill>
                  <a:prstClr val="black"/>
                </a:solidFill>
              </a:rPr>
              <a:t>IaH</a:t>
            </a:r>
            <a:r>
              <a:rPr lang="en-US" dirty="0">
                <a:solidFill>
                  <a:prstClr val="black"/>
                </a:solidFill>
              </a:rPr>
              <a:t>, and minimum 2 </a:t>
            </a:r>
            <a:r>
              <a:rPr lang="en-US" dirty="0" err="1">
                <a:solidFill>
                  <a:prstClr val="black"/>
                </a:solidFill>
              </a:rPr>
              <a:t>IaH</a:t>
            </a:r>
            <a:r>
              <a:rPr lang="en-US" dirty="0">
                <a:solidFill>
                  <a:prstClr val="black"/>
                </a:solidFill>
              </a:rPr>
              <a:t> student group</a:t>
            </a:r>
          </a:p>
          <a:p>
            <a:pPr lvl="0"/>
            <a:r>
              <a:rPr lang="en-US" dirty="0">
                <a:solidFill>
                  <a:prstClr val="black"/>
                </a:solidFill>
              </a:rPr>
              <a:t>Regular evaluation, BIOSINT group meeting/networking/exchange of information</a:t>
            </a:r>
          </a:p>
          <a:p>
            <a:pPr lvl="0"/>
            <a:r>
              <a:rPr lang="en-US" b="1" dirty="0">
                <a:solidFill>
                  <a:srgbClr val="0070C0"/>
                </a:solidFill>
              </a:rPr>
              <a:t>IMPORTANT-motivation and training of teachers </a:t>
            </a:r>
            <a:r>
              <a:rPr lang="en-US" b="1" dirty="0" err="1">
                <a:solidFill>
                  <a:srgbClr val="0070C0"/>
                </a:solidFill>
              </a:rPr>
              <a:t>IaH</a:t>
            </a:r>
            <a:r>
              <a:rPr lang="en-US" b="1" dirty="0">
                <a:solidFill>
                  <a:srgbClr val="0070C0"/>
                </a:solidFill>
              </a:rPr>
              <a:t> and ICL  </a:t>
            </a:r>
          </a:p>
          <a:p>
            <a:pPr lvl="0"/>
            <a:r>
              <a:rPr lang="en-US" b="1" dirty="0">
                <a:solidFill>
                  <a:srgbClr val="0070C0"/>
                </a:solidFill>
              </a:rPr>
              <a:t>Be GLOBAL HEALTH COMPETENCE!!!</a:t>
            </a:r>
          </a:p>
          <a:p>
            <a:endParaRPr lang="en-US" dirty="0"/>
          </a:p>
        </p:txBody>
      </p:sp>
    </p:spTree>
    <p:extLst>
      <p:ext uri="{BB962C8B-B14F-4D97-AF65-F5344CB8AC3E}">
        <p14:creationId xmlns:p14="http://schemas.microsoft.com/office/powerpoint/2010/main" val="185769766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1353</TotalTime>
  <Words>829</Words>
  <Application>Microsoft Office PowerPoint</Application>
  <PresentationFormat>Widescreen</PresentationFormat>
  <Paragraphs>74</Paragraphs>
  <Slides>11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Calibri</vt:lpstr>
      <vt:lpstr>Calibri Light</vt:lpstr>
      <vt:lpstr>Office Theme</vt:lpstr>
      <vt:lpstr>Selection of existing courses for IaH - criteria, technology and timeline </vt:lpstr>
      <vt:lpstr>IaH and Biomedical education</vt:lpstr>
      <vt:lpstr>IaH and Biomedical education</vt:lpstr>
      <vt:lpstr>Criteria (principles) of IaH</vt:lpstr>
      <vt:lpstr>Criteria (principles) of IaH</vt:lpstr>
      <vt:lpstr>PowerPoint Presentation</vt:lpstr>
      <vt:lpstr>Technology of IaH biomedical education</vt:lpstr>
      <vt:lpstr>Selection of courses -recommendation</vt:lpstr>
      <vt:lpstr>Selection of courses -recommendation</vt:lpstr>
      <vt:lpstr>Key reference</vt:lpstr>
      <vt:lpstr>Disclaimer and Acknowledgement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Ilir Hoxha</dc:creator>
  <cp:lastModifiedBy>Korisnik</cp:lastModifiedBy>
  <cp:revision>9</cp:revision>
  <dcterms:created xsi:type="dcterms:W3CDTF">2023-04-19T08:12:10Z</dcterms:created>
  <dcterms:modified xsi:type="dcterms:W3CDTF">2024-10-09T06:14:50Z</dcterms:modified>
</cp:coreProperties>
</file>